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08" r:id="rId2"/>
    <p:sldId id="322" r:id="rId3"/>
    <p:sldId id="317" r:id="rId4"/>
    <p:sldId id="214747218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57D4E45-62BD-42B8-B8F7-F0F57E1218E7}">
          <p14:sldIdLst>
            <p14:sldId id="308"/>
            <p14:sldId id="322"/>
            <p14:sldId id="317"/>
            <p14:sldId id="21474721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E"/>
    <a:srgbClr val="006600"/>
    <a:srgbClr val="CA5530"/>
    <a:srgbClr val="FFE79D"/>
    <a:srgbClr val="1B6E3B"/>
    <a:srgbClr val="AF9F6B"/>
    <a:srgbClr val="FFFFFF"/>
    <a:srgbClr val="709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2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A1F25-7D5C-42C5-A784-CF1C0975DF87}" type="datetimeFigureOut">
              <a:rPr lang="fr-FR" smtClean="0"/>
              <a:t>31/05/2026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2CF2C-DC05-4655-9F0D-D1F3A73F57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88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65760D-E942-B7B1-4262-9A9FFF94E0C3}"/>
              </a:ext>
            </a:extLst>
          </p:cNvPr>
          <p:cNvSpPr/>
          <p:nvPr userDrawn="1"/>
        </p:nvSpPr>
        <p:spPr>
          <a:xfrm>
            <a:off x="0" y="-1"/>
            <a:ext cx="12192000" cy="38680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TG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F7534A5-6FB4-6289-EE46-DD04FF5C2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"/>
          <a:stretch>
            <a:fillRect/>
          </a:stretch>
        </p:blipFill>
        <p:spPr>
          <a:xfrm>
            <a:off x="4826000" y="2881087"/>
            <a:ext cx="2540000" cy="2477849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35913DB-BB30-D3EA-C54E-65D8353C186F}"/>
              </a:ext>
            </a:extLst>
          </p:cNvPr>
          <p:cNvCxnSpPr/>
          <p:nvPr userDrawn="1"/>
        </p:nvCxnSpPr>
        <p:spPr>
          <a:xfrm>
            <a:off x="0" y="6379029"/>
            <a:ext cx="1219200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CB5BDB73-1412-B0F8-6F44-A24386DAD5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47"/>
          <a:stretch>
            <a:fillRect/>
          </a:stretch>
        </p:blipFill>
        <p:spPr>
          <a:xfrm>
            <a:off x="4826000" y="4915856"/>
            <a:ext cx="2540000" cy="641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6B86B7-7EE2-9D39-63F3-890729EDBA22}"/>
              </a:ext>
            </a:extLst>
          </p:cNvPr>
          <p:cNvSpPr/>
          <p:nvPr userDrawn="1"/>
        </p:nvSpPr>
        <p:spPr>
          <a:xfrm>
            <a:off x="0" y="0"/>
            <a:ext cx="12192000" cy="11756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TG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84CCFE5-AE91-E3D5-5F23-F6A5B53EA1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5" y="609599"/>
            <a:ext cx="1480457" cy="1480457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610D274-7906-51B1-5A9E-2C3A29CAAAEF}"/>
              </a:ext>
            </a:extLst>
          </p:cNvPr>
          <p:cNvCxnSpPr/>
          <p:nvPr userDrawn="1"/>
        </p:nvCxnSpPr>
        <p:spPr>
          <a:xfrm>
            <a:off x="49876" y="6356350"/>
            <a:ext cx="12142124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04882B52-897B-9A1E-537A-68C9ED5F05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78" b="3192"/>
          <a:stretch>
            <a:fillRect/>
          </a:stretch>
        </p:blipFill>
        <p:spPr>
          <a:xfrm>
            <a:off x="119232" y="1785256"/>
            <a:ext cx="1451940" cy="3343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2F6265-8CDD-4AE9-ABC6-3BFD3CA89660}" type="datetime1">
              <a:rPr lang="fr-FR" smtClean="0"/>
              <a:t>31/05/2026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480D04-0266-4590-A9E8-76E09695C57C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115229-CC2F-AC09-4C88-C39C4C55AC00}"/>
              </a:ext>
            </a:extLst>
          </p:cNvPr>
          <p:cNvSpPr/>
          <p:nvPr userDrawn="1"/>
        </p:nvSpPr>
        <p:spPr>
          <a:xfrm>
            <a:off x="0" y="0"/>
            <a:ext cx="12192000" cy="8700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TG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7A8984F-31E6-DF53-C47F-EF155D69AC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1"/>
            <a:ext cx="1162397" cy="1162397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AAFC81C-5FF2-3C15-89C1-8C77FA39FF39}"/>
              </a:ext>
            </a:extLst>
          </p:cNvPr>
          <p:cNvCxnSpPr/>
          <p:nvPr userDrawn="1"/>
        </p:nvCxnSpPr>
        <p:spPr>
          <a:xfrm>
            <a:off x="49876" y="6356350"/>
            <a:ext cx="12142124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2D518845-9601-B755-021C-4FA9EA3B29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78" b="3192"/>
          <a:stretch>
            <a:fillRect/>
          </a:stretch>
        </p:blipFill>
        <p:spPr>
          <a:xfrm>
            <a:off x="0" y="1327265"/>
            <a:ext cx="1241367" cy="2923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57695" y="1596172"/>
            <a:ext cx="1127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>
                <a:solidFill>
                  <a:srgbClr val="006600"/>
                </a:solidFill>
              </a:rPr>
              <a:t>Avantages fiscaux </a:t>
            </a:r>
            <a:r>
              <a:rPr lang="fr-FR" sz="3200" b="1">
                <a:solidFill>
                  <a:srgbClr val="006600"/>
                </a:solidFill>
              </a:rPr>
              <a:t>par zone</a:t>
            </a:r>
            <a:endParaRPr lang="fr-FR" sz="3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96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714448" y="6519421"/>
            <a:ext cx="422173" cy="365125"/>
          </a:xfrm>
        </p:spPr>
        <p:txBody>
          <a:bodyPr/>
          <a:lstStyle/>
          <a:p>
            <a:fld id="{0D480D04-0266-4590-A9E8-76E09695C57C}" type="slidenum">
              <a:rPr lang="fr-FR" smtClean="0"/>
              <a:t>2</a:t>
            </a:fld>
            <a:endParaRPr lang="fr-FR" dirty="0"/>
          </a:p>
        </p:txBody>
      </p:sp>
      <p:sp>
        <p:nvSpPr>
          <p:cNvPr id="12" name="TextShape 16">
            <a:extLst>
              <a:ext uri="{FF2B5EF4-FFF2-40B4-BE49-F238E27FC236}">
                <a16:creationId xmlns:a16="http://schemas.microsoft.com/office/drawing/2014/main" id="{ACF755E6-C8EC-4CDA-92E3-EA6164B17A90}"/>
              </a:ext>
            </a:extLst>
          </p:cNvPr>
          <p:cNvSpPr txBox="1"/>
          <p:nvPr/>
        </p:nvSpPr>
        <p:spPr>
          <a:xfrm>
            <a:off x="1195754" y="57360"/>
            <a:ext cx="8744520" cy="73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-1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Avantages fiscaux offerts par le régime de la zone franche aux nouvelles et anciennes entreprises </a:t>
            </a:r>
            <a:endParaRPr kumimoji="0" lang="en-US" sz="22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09D7106-530E-4806-8BA8-B4124ADB198C}"/>
              </a:ext>
            </a:extLst>
          </p:cNvPr>
          <p:cNvSpPr/>
          <p:nvPr/>
        </p:nvSpPr>
        <p:spPr>
          <a:xfrm>
            <a:off x="1195753" y="1045331"/>
            <a:ext cx="7896144" cy="47398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latin typeface="Montserrat" panose="00000500000000000000" pitchFamily="2" charset="0"/>
              </a:rPr>
              <a:t>LES AVANTAGES FISCAUX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2063705-315E-4C38-82E2-C5FF4EA28364}"/>
              </a:ext>
            </a:extLst>
          </p:cNvPr>
          <p:cNvSpPr/>
          <p:nvPr/>
        </p:nvSpPr>
        <p:spPr>
          <a:xfrm>
            <a:off x="1195753" y="1603719"/>
            <a:ext cx="789614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Zoom sur l’IMF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059A01A7-7698-4708-BA26-FBEE5FCE9FB8}"/>
              </a:ext>
            </a:extLst>
          </p:cNvPr>
          <p:cNvSpPr/>
          <p:nvPr/>
        </p:nvSpPr>
        <p:spPr>
          <a:xfrm>
            <a:off x="9135873" y="1603719"/>
            <a:ext cx="261775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Durée des avantages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A3BCC6E-5234-4CBA-96DF-1865C4BD8149}"/>
              </a:ext>
            </a:extLst>
          </p:cNvPr>
          <p:cNvSpPr/>
          <p:nvPr/>
        </p:nvSpPr>
        <p:spPr>
          <a:xfrm>
            <a:off x="1195753" y="1963942"/>
            <a:ext cx="7896144" cy="4186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1BE654C-01D7-47C4-A84D-0D38E3B2937C}"/>
              </a:ext>
            </a:extLst>
          </p:cNvPr>
          <p:cNvSpPr/>
          <p:nvPr/>
        </p:nvSpPr>
        <p:spPr>
          <a:xfrm>
            <a:off x="9131076" y="1963942"/>
            <a:ext cx="2622551" cy="4186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1C7DD112-66A3-4673-AFF2-282DFC2BAEC0}"/>
              </a:ext>
            </a:extLst>
          </p:cNvPr>
          <p:cNvSpPr txBox="1"/>
          <p:nvPr/>
        </p:nvSpPr>
        <p:spPr>
          <a:xfrm>
            <a:off x="1416050" y="1987170"/>
            <a:ext cx="17751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Exonération de l'Impôt Minimum Forfaitaire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B003F0F-D16F-463F-B3D7-0271D8C4B18B}"/>
              </a:ext>
            </a:extLst>
          </p:cNvPr>
          <p:cNvSpPr/>
          <p:nvPr/>
        </p:nvSpPr>
        <p:spPr>
          <a:xfrm>
            <a:off x="1295400" y="2080937"/>
            <a:ext cx="120650" cy="1206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8E1B1E9-57D7-4D39-B92F-F5E4C6D4DC70}"/>
              </a:ext>
            </a:extLst>
          </p:cNvPr>
          <p:cNvSpPr txBox="1"/>
          <p:nvPr/>
        </p:nvSpPr>
        <p:spPr>
          <a:xfrm>
            <a:off x="9942643" y="57922"/>
            <a:ext cx="2249357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Agrément zone franche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5760707-AF2F-417F-8C18-8AB6E8E9B9D6}"/>
              </a:ext>
            </a:extLst>
          </p:cNvPr>
          <p:cNvSpPr txBox="1"/>
          <p:nvPr/>
        </p:nvSpPr>
        <p:spPr>
          <a:xfrm>
            <a:off x="9135873" y="3687191"/>
            <a:ext cx="25785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400" dirty="0">
                <a:latin typeface="Montserrat" panose="00000500000000000000" pitchFamily="2" charset="0"/>
              </a:rPr>
              <a:t>S’appliquent à partir de l’</a:t>
            </a:r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année à compter de l'octroi de l'agrément.</a:t>
            </a:r>
          </a:p>
        </p:txBody>
      </p:sp>
      <p:pic>
        <p:nvPicPr>
          <p:cNvPr id="43" name="Picture 2">
            <a:extLst>
              <a:ext uri="{FF2B5EF4-FFF2-40B4-BE49-F238E27FC236}">
                <a16:creationId xmlns:a16="http://schemas.microsoft.com/office/drawing/2014/main" id="{629130E9-4573-42BB-9E57-87DBA2B8C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" t="5208" r="5095" b="8388"/>
          <a:stretch/>
        </p:blipFill>
        <p:spPr bwMode="auto">
          <a:xfrm>
            <a:off x="3411459" y="1987170"/>
            <a:ext cx="5589382" cy="427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B0AE84ED-BA84-4D08-9011-9A97C690F715}"/>
              </a:ext>
            </a:extLst>
          </p:cNvPr>
          <p:cNvSpPr txBox="1"/>
          <p:nvPr/>
        </p:nvSpPr>
        <p:spPr>
          <a:xfrm>
            <a:off x="1355725" y="3048963"/>
            <a:ext cx="199894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0" i="0" dirty="0">
                <a:effectLst/>
                <a:latin typeface="Montserrat" panose="00000500000000000000" pitchFamily="2" charset="0"/>
              </a:rPr>
              <a:t>Les entreprises nouvellement établies bénéficient d'une exonération de l'IMF jusqu'à trois ans après le début de l'activité. Cette exonération s'étend à 5 ans pour les PME et à 7 ans pour les entreprises transformant des matières premières locales.</a:t>
            </a:r>
            <a:endParaRPr lang="fr-FR" sz="1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890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714448" y="6519421"/>
            <a:ext cx="422173" cy="365125"/>
          </a:xfrm>
        </p:spPr>
        <p:txBody>
          <a:bodyPr/>
          <a:lstStyle/>
          <a:p>
            <a:fld id="{0D480D04-0266-4590-A9E8-76E09695C57C}" type="slidenum">
              <a:rPr lang="fr-FR" smtClean="0"/>
              <a:t>3</a:t>
            </a:fld>
            <a:endParaRPr lang="fr-FR" dirty="0"/>
          </a:p>
        </p:txBody>
      </p:sp>
      <p:sp>
        <p:nvSpPr>
          <p:cNvPr id="12" name="TextShape 16">
            <a:extLst>
              <a:ext uri="{FF2B5EF4-FFF2-40B4-BE49-F238E27FC236}">
                <a16:creationId xmlns:a16="http://schemas.microsoft.com/office/drawing/2014/main" id="{ACF755E6-C8EC-4CDA-92E3-EA6164B17A90}"/>
              </a:ext>
            </a:extLst>
          </p:cNvPr>
          <p:cNvSpPr txBox="1"/>
          <p:nvPr/>
        </p:nvSpPr>
        <p:spPr>
          <a:xfrm>
            <a:off x="1195754" y="57360"/>
            <a:ext cx="8744520" cy="73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-1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Avantages fiscaux offerts par le régime du code de l’investissement aux nouvelles et anciennes entreprises </a:t>
            </a:r>
            <a:endParaRPr kumimoji="0" lang="en-US" sz="22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BC740AF2-BB59-415E-A164-5BFFC937F066}"/>
              </a:ext>
            </a:extLst>
          </p:cNvPr>
          <p:cNvSpPr txBox="1"/>
          <p:nvPr/>
        </p:nvSpPr>
        <p:spPr>
          <a:xfrm>
            <a:off x="9942643" y="13042"/>
            <a:ext cx="2249357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Agrément Code de l’investissement 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09D7106-530E-4806-8BA8-B4124ADB198C}"/>
              </a:ext>
            </a:extLst>
          </p:cNvPr>
          <p:cNvSpPr/>
          <p:nvPr/>
        </p:nvSpPr>
        <p:spPr>
          <a:xfrm>
            <a:off x="1195753" y="1045331"/>
            <a:ext cx="7896144" cy="47398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latin typeface="Montserrat" panose="00000500000000000000" pitchFamily="2" charset="0"/>
              </a:rPr>
              <a:t>LES AVANTAGES FISCAUX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2063705-315E-4C38-82E2-C5FF4EA28364}"/>
              </a:ext>
            </a:extLst>
          </p:cNvPr>
          <p:cNvSpPr/>
          <p:nvPr/>
        </p:nvSpPr>
        <p:spPr>
          <a:xfrm>
            <a:off x="1195753" y="1603719"/>
            <a:ext cx="789614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Les avantages accordés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059A01A7-7698-4708-BA26-FBEE5FCE9FB8}"/>
              </a:ext>
            </a:extLst>
          </p:cNvPr>
          <p:cNvSpPr/>
          <p:nvPr/>
        </p:nvSpPr>
        <p:spPr>
          <a:xfrm>
            <a:off x="9135873" y="1603719"/>
            <a:ext cx="261775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Durée des avantages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A3BCC6E-5234-4CBA-96DF-1865C4BD8149}"/>
              </a:ext>
            </a:extLst>
          </p:cNvPr>
          <p:cNvSpPr/>
          <p:nvPr/>
        </p:nvSpPr>
        <p:spPr>
          <a:xfrm>
            <a:off x="1195753" y="1963942"/>
            <a:ext cx="7896144" cy="4186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1BE654C-01D7-47C4-A84D-0D38E3B2937C}"/>
              </a:ext>
            </a:extLst>
          </p:cNvPr>
          <p:cNvSpPr/>
          <p:nvPr/>
        </p:nvSpPr>
        <p:spPr>
          <a:xfrm>
            <a:off x="9131076" y="1963942"/>
            <a:ext cx="2622551" cy="4186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1C7DD112-66A3-4673-AFF2-282DFC2BAEC0}"/>
              </a:ext>
            </a:extLst>
          </p:cNvPr>
          <p:cNvSpPr txBox="1"/>
          <p:nvPr/>
        </p:nvSpPr>
        <p:spPr>
          <a:xfrm>
            <a:off x="1416050" y="2700233"/>
            <a:ext cx="29419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Crédit d'impôt reportable non remboursable proportionnel au montant de l'investissement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9A5D55DA-F539-4711-8100-EE26E993B66B}"/>
              </a:ext>
            </a:extLst>
          </p:cNvPr>
          <p:cNvSpPr txBox="1"/>
          <p:nvPr/>
        </p:nvSpPr>
        <p:spPr>
          <a:xfrm>
            <a:off x="1416050" y="4487913"/>
            <a:ext cx="282126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Crédit d'Impôt reportable non remboursable à la formation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730A8CF4-FE10-40E1-B085-987B0C7DA441}"/>
              </a:ext>
            </a:extLst>
          </p:cNvPr>
          <p:cNvSpPr txBox="1"/>
          <p:nvPr/>
        </p:nvSpPr>
        <p:spPr>
          <a:xfrm>
            <a:off x="9135873" y="2810946"/>
            <a:ext cx="257857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300" dirty="0">
                <a:latin typeface="Montserrat" panose="00000500000000000000" pitchFamily="2" charset="0"/>
              </a:rPr>
              <a:t>Ce crédit ne s'applique que sur chacune des </a:t>
            </a:r>
            <a:r>
              <a:rPr lang="fr-FR" sz="1300" b="1" dirty="0">
                <a:solidFill>
                  <a:srgbClr val="006600"/>
                </a:solidFill>
                <a:latin typeface="Montserrat" panose="00000500000000000000" pitchFamily="2" charset="0"/>
              </a:rPr>
              <a:t>cinq (5) années à compter de l'octroi de l'agrément.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B003F0F-D16F-463F-B3D7-0271D8C4B18B}"/>
              </a:ext>
            </a:extLst>
          </p:cNvPr>
          <p:cNvSpPr/>
          <p:nvPr/>
        </p:nvSpPr>
        <p:spPr>
          <a:xfrm>
            <a:off x="1295400" y="2794000"/>
            <a:ext cx="120650" cy="1206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09908676-8B9E-4BCF-B7AA-F58678FDCAE7}"/>
              </a:ext>
            </a:extLst>
          </p:cNvPr>
          <p:cNvSpPr/>
          <p:nvPr/>
        </p:nvSpPr>
        <p:spPr>
          <a:xfrm>
            <a:off x="1295400" y="4584715"/>
            <a:ext cx="120650" cy="1206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0" name="Connecteur droit 119">
            <a:extLst>
              <a:ext uri="{FF2B5EF4-FFF2-40B4-BE49-F238E27FC236}">
                <a16:creationId xmlns:a16="http://schemas.microsoft.com/office/drawing/2014/main" id="{08996E51-70B2-454F-8B58-B25C6477DA44}"/>
              </a:ext>
            </a:extLst>
          </p:cNvPr>
          <p:cNvCxnSpPr>
            <a:cxnSpLocks/>
          </p:cNvCxnSpPr>
          <p:nvPr/>
        </p:nvCxnSpPr>
        <p:spPr>
          <a:xfrm>
            <a:off x="4357969" y="2078469"/>
            <a:ext cx="0" cy="204903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2F18E41-3E02-4313-865D-22F8DF6903CD}"/>
              </a:ext>
            </a:extLst>
          </p:cNvPr>
          <p:cNvSpPr txBox="1"/>
          <p:nvPr/>
        </p:nvSpPr>
        <p:spPr>
          <a:xfrm>
            <a:off x="4385225" y="1962581"/>
            <a:ext cx="4679414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15% de l'investissement effectivement réalisé dans le cadre du programme d'investissement pour les entreprises implantées en zone 1 </a:t>
            </a:r>
            <a:r>
              <a:rPr lang="fr-FR" sz="1300" dirty="0">
                <a:latin typeface="Montserrat" panose="00000500000000000000" pitchFamily="2" charset="0"/>
              </a:rPr>
              <a:t>(Région Maritime limitée à Lomé, la préfecture du golfe et celle d'</a:t>
            </a:r>
            <a:r>
              <a:rPr lang="fr-FR" sz="1300" dirty="0" err="1">
                <a:latin typeface="Montserrat" panose="00000500000000000000" pitchFamily="2" charset="0"/>
              </a:rPr>
              <a:t>Agoè-Nyivé</a:t>
            </a:r>
            <a:r>
              <a:rPr lang="fr-FR" sz="1300" dirty="0">
                <a:latin typeface="Montserrat" panose="00000500000000000000" pitchFamily="2" charset="0"/>
              </a:rPr>
              <a:t>);</a:t>
            </a:r>
            <a:endParaRPr lang="fr-FR" sz="1300" b="1" dirty="0">
              <a:latin typeface="Montserrat" panose="000005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22,5% pour les entreprises implantées en zone 2 </a:t>
            </a:r>
            <a:r>
              <a:rPr lang="fr-FR" sz="1300" dirty="0">
                <a:latin typeface="Montserrat" panose="00000500000000000000" pitchFamily="2" charset="0"/>
              </a:rPr>
              <a:t>(Région des Plateaux et les autres préfectures de la région maritime ne faisant pas partie de la Zone 1) </a:t>
            </a:r>
            <a:r>
              <a:rPr lang="fr-FR" sz="1300" b="1" dirty="0">
                <a:latin typeface="Montserrat" panose="00000500000000000000" pitchFamily="2" charset="0"/>
              </a:rPr>
              <a:t>ou zone 3 </a:t>
            </a:r>
            <a:r>
              <a:rPr lang="fr-FR" sz="1300" dirty="0">
                <a:latin typeface="Montserrat" panose="00000500000000000000" pitchFamily="2" charset="0"/>
              </a:rPr>
              <a:t>(Région Centrale) et,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30% pour les entreprises implantées en zone 4 </a:t>
            </a:r>
            <a:r>
              <a:rPr lang="fr-FR" sz="1300" dirty="0">
                <a:latin typeface="Montserrat" panose="00000500000000000000" pitchFamily="2" charset="0"/>
              </a:rPr>
              <a:t>(Région de la Kara) ou zone 5 (Région des Savanes)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64173DE-A980-4A8D-AE3A-74142EC3E766}"/>
              </a:ext>
            </a:extLst>
          </p:cNvPr>
          <p:cNvGrpSpPr/>
          <p:nvPr/>
        </p:nvGrpSpPr>
        <p:grpSpPr>
          <a:xfrm>
            <a:off x="1195753" y="4279867"/>
            <a:ext cx="10557874" cy="1879298"/>
            <a:chOff x="1195753" y="4279900"/>
            <a:chExt cx="7757747" cy="1125418"/>
          </a:xfrm>
        </p:grpSpPr>
        <p:cxnSp>
          <p:nvCxnSpPr>
            <p:cNvPr id="124" name="Connecteur droit 123">
              <a:extLst>
                <a:ext uri="{FF2B5EF4-FFF2-40B4-BE49-F238E27FC236}">
                  <a16:creationId xmlns:a16="http://schemas.microsoft.com/office/drawing/2014/main" id="{46482E89-8937-4C35-8CE7-1D64F05212F3}"/>
                </a:ext>
              </a:extLst>
            </p:cNvPr>
            <p:cNvCxnSpPr>
              <a:cxnSpLocks/>
            </p:cNvCxnSpPr>
            <p:nvPr/>
          </p:nvCxnSpPr>
          <p:spPr>
            <a:xfrm>
              <a:off x="1195753" y="4279900"/>
              <a:ext cx="77577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56D2531C-9F0D-4348-B31E-B4F6F775011A}"/>
                </a:ext>
              </a:extLst>
            </p:cNvPr>
            <p:cNvCxnSpPr>
              <a:cxnSpLocks/>
            </p:cNvCxnSpPr>
            <p:nvPr/>
          </p:nvCxnSpPr>
          <p:spPr>
            <a:xfrm>
              <a:off x="1195753" y="5405318"/>
              <a:ext cx="77577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80048262-3B2E-42FD-92FA-6AAF519DE33B}"/>
              </a:ext>
            </a:extLst>
          </p:cNvPr>
          <p:cNvCxnSpPr>
            <a:cxnSpLocks/>
          </p:cNvCxnSpPr>
          <p:nvPr/>
        </p:nvCxnSpPr>
        <p:spPr>
          <a:xfrm>
            <a:off x="4357969" y="4365992"/>
            <a:ext cx="0" cy="128870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B6F996AB-500F-40E8-87D1-E732FDE5D8CD}"/>
              </a:ext>
            </a:extLst>
          </p:cNvPr>
          <p:cNvSpPr txBox="1"/>
          <p:nvPr/>
        </p:nvSpPr>
        <p:spPr>
          <a:xfrm>
            <a:off x="4397149" y="4304219"/>
            <a:ext cx="467941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10% des dépenses engagées pour les entreprises implantées en zone 1</a:t>
            </a:r>
          </a:p>
          <a:p>
            <a:endParaRPr lang="fr-FR" sz="1300" b="1" dirty="0">
              <a:latin typeface="Montserrat" panose="000005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15% des dépenses engagées pour les entreprises implantées en zone 2 ou 3</a:t>
            </a:r>
          </a:p>
          <a:p>
            <a:endParaRPr lang="fr-FR" sz="1300" b="1" dirty="0">
              <a:latin typeface="Montserrat" panose="000005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300" b="1" dirty="0">
                <a:latin typeface="Montserrat" panose="00000500000000000000" pitchFamily="2" charset="0"/>
              </a:rPr>
              <a:t>20% pour les entreprises implantées en zone 4 ou 5</a:t>
            </a:r>
            <a:endParaRPr lang="fr-FR" sz="1300" dirty="0">
              <a:latin typeface="Montserrat" panose="000005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D2434C6-F511-4D47-ADC4-64EED4778097}"/>
              </a:ext>
            </a:extLst>
          </p:cNvPr>
          <p:cNvSpPr txBox="1"/>
          <p:nvPr/>
        </p:nvSpPr>
        <p:spPr>
          <a:xfrm>
            <a:off x="9135873" y="4323684"/>
            <a:ext cx="257857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300" dirty="0">
                <a:latin typeface="Montserrat" panose="00000500000000000000" pitchFamily="2" charset="0"/>
              </a:rPr>
              <a:t>Ce crédit ne s'applique que sur chacune des </a:t>
            </a:r>
            <a:r>
              <a:rPr lang="fr-FR" sz="1300" b="1" dirty="0">
                <a:solidFill>
                  <a:srgbClr val="006600"/>
                </a:solidFill>
                <a:latin typeface="Montserrat" panose="00000500000000000000" pitchFamily="2" charset="0"/>
              </a:rPr>
              <a:t>cinq (5) années à compter de l'octroi de l'agrément.</a:t>
            </a:r>
          </a:p>
        </p:txBody>
      </p:sp>
    </p:spTree>
    <p:extLst>
      <p:ext uri="{BB962C8B-B14F-4D97-AF65-F5344CB8AC3E}">
        <p14:creationId xmlns:p14="http://schemas.microsoft.com/office/powerpoint/2010/main" val="172727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83AF4-7BFA-91F1-9147-958D7F535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626932D-C047-01D6-716F-724A36E2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4448" y="6519421"/>
            <a:ext cx="422173" cy="365125"/>
          </a:xfrm>
        </p:spPr>
        <p:txBody>
          <a:bodyPr/>
          <a:lstStyle/>
          <a:p>
            <a:fld id="{0D480D04-0266-4590-A9E8-76E09695C57C}" type="slidenum">
              <a:rPr lang="fr-FR" smtClean="0"/>
              <a:t>4</a:t>
            </a:fld>
            <a:endParaRPr lang="fr-FR" dirty="0"/>
          </a:p>
        </p:txBody>
      </p:sp>
      <p:sp>
        <p:nvSpPr>
          <p:cNvPr id="12" name="TextShape 16">
            <a:extLst>
              <a:ext uri="{FF2B5EF4-FFF2-40B4-BE49-F238E27FC236}">
                <a16:creationId xmlns:a16="http://schemas.microsoft.com/office/drawing/2014/main" id="{634A79F3-5F03-DE05-1C6B-31A25E405A84}"/>
              </a:ext>
            </a:extLst>
          </p:cNvPr>
          <p:cNvSpPr txBox="1"/>
          <p:nvPr/>
        </p:nvSpPr>
        <p:spPr>
          <a:xfrm>
            <a:off x="1195754" y="57360"/>
            <a:ext cx="8744520" cy="73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defRPr/>
            </a:pPr>
            <a:r>
              <a:rPr lang="fr-FR" sz="2200" b="1" spc="-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Avantages fiscaux offerts par le régime du code de l’investissement aux nouvelles et anciennes entreprises </a:t>
            </a:r>
            <a:endParaRPr lang="en-US" sz="2200" b="1" spc="-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92B9080F-655E-39C4-CE88-B25247A0628A}"/>
              </a:ext>
            </a:extLst>
          </p:cNvPr>
          <p:cNvSpPr txBox="1"/>
          <p:nvPr/>
        </p:nvSpPr>
        <p:spPr>
          <a:xfrm>
            <a:off x="9940274" y="9989"/>
            <a:ext cx="2249357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Agrément Code de l’investissement 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7BF359C-25B2-942A-26C1-A233072DA603}"/>
              </a:ext>
            </a:extLst>
          </p:cNvPr>
          <p:cNvSpPr/>
          <p:nvPr/>
        </p:nvSpPr>
        <p:spPr>
          <a:xfrm>
            <a:off x="1195753" y="1045331"/>
            <a:ext cx="7896144" cy="47398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latin typeface="Montserrat" panose="00000500000000000000" pitchFamily="2" charset="0"/>
              </a:rPr>
              <a:t>LES AVANTAGES FISCAUX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A91E3F3-C1F8-B7D6-4F91-C6D06E8001B6}"/>
              </a:ext>
            </a:extLst>
          </p:cNvPr>
          <p:cNvSpPr/>
          <p:nvPr/>
        </p:nvSpPr>
        <p:spPr>
          <a:xfrm>
            <a:off x="1195753" y="1603719"/>
            <a:ext cx="789614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Les avantages accordés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03A0673-FE7F-7AB6-B980-E3285C667DCB}"/>
              </a:ext>
            </a:extLst>
          </p:cNvPr>
          <p:cNvSpPr/>
          <p:nvPr/>
        </p:nvSpPr>
        <p:spPr>
          <a:xfrm>
            <a:off x="9135873" y="1603719"/>
            <a:ext cx="2617754" cy="2758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atin typeface="Montserrat" panose="00000500000000000000" pitchFamily="2" charset="0"/>
              </a:rPr>
              <a:t>Durée des avantages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1F9A638-F522-D11B-F559-B4E77C3F72E6}"/>
              </a:ext>
            </a:extLst>
          </p:cNvPr>
          <p:cNvSpPr/>
          <p:nvPr/>
        </p:nvSpPr>
        <p:spPr>
          <a:xfrm>
            <a:off x="1195753" y="1963942"/>
            <a:ext cx="7896144" cy="33480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B92B1E1-5015-34FE-0793-1C7CF2CB2EA7}"/>
              </a:ext>
            </a:extLst>
          </p:cNvPr>
          <p:cNvSpPr/>
          <p:nvPr/>
        </p:nvSpPr>
        <p:spPr>
          <a:xfrm>
            <a:off x="9131076" y="1963942"/>
            <a:ext cx="2622551" cy="3356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435C7085-55BF-C2F6-424A-824447CE0A45}"/>
              </a:ext>
            </a:extLst>
          </p:cNvPr>
          <p:cNvSpPr txBox="1"/>
          <p:nvPr/>
        </p:nvSpPr>
        <p:spPr>
          <a:xfrm>
            <a:off x="1416050" y="2700233"/>
            <a:ext cx="29419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Crédit d'impôt proportionnel à la création </a:t>
            </a:r>
          </a:p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d'emplois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3C69B137-0A35-AB42-2777-6A7E2BC967E8}"/>
              </a:ext>
            </a:extLst>
          </p:cNvPr>
          <p:cNvSpPr txBox="1"/>
          <p:nvPr/>
        </p:nvSpPr>
        <p:spPr>
          <a:xfrm>
            <a:off x="9135873" y="2810946"/>
            <a:ext cx="25785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400" dirty="0">
                <a:latin typeface="Montserrat" panose="00000500000000000000" pitchFamily="2" charset="0"/>
              </a:rPr>
              <a:t>Ce crédit ne s'applique que sur chacune des </a:t>
            </a:r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cinq (5) années à compter de l'octroi de l'agrément.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D157C7F-5E55-48E9-FEBA-4C12808E9251}"/>
              </a:ext>
            </a:extLst>
          </p:cNvPr>
          <p:cNvSpPr/>
          <p:nvPr/>
        </p:nvSpPr>
        <p:spPr>
          <a:xfrm>
            <a:off x="1295400" y="2794000"/>
            <a:ext cx="120650" cy="1206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03CFD2F9-D99E-D3CC-009D-A94AC343BC9C}"/>
              </a:ext>
            </a:extLst>
          </p:cNvPr>
          <p:cNvSpPr/>
          <p:nvPr/>
        </p:nvSpPr>
        <p:spPr>
          <a:xfrm>
            <a:off x="1295400" y="4584715"/>
            <a:ext cx="120650" cy="1206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0" name="Connecteur droit 119">
            <a:extLst>
              <a:ext uri="{FF2B5EF4-FFF2-40B4-BE49-F238E27FC236}">
                <a16:creationId xmlns:a16="http://schemas.microsoft.com/office/drawing/2014/main" id="{0EA6B185-AD87-3082-161F-ECD282A3EC9E}"/>
              </a:ext>
            </a:extLst>
          </p:cNvPr>
          <p:cNvCxnSpPr>
            <a:cxnSpLocks/>
          </p:cNvCxnSpPr>
          <p:nvPr/>
        </p:nvCxnSpPr>
        <p:spPr>
          <a:xfrm>
            <a:off x="4357969" y="2078469"/>
            <a:ext cx="0" cy="204903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35F1C-26C8-20CF-CCBC-1EB87B13A4CF}"/>
              </a:ext>
            </a:extLst>
          </p:cNvPr>
          <p:cNvSpPr txBox="1"/>
          <p:nvPr/>
        </p:nvSpPr>
        <p:spPr>
          <a:xfrm>
            <a:off x="4449264" y="2663063"/>
            <a:ext cx="46794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400" dirty="0">
                <a:latin typeface="Montserrat" panose="00000500000000000000" pitchFamily="2" charset="0"/>
              </a:rPr>
              <a:t>Montant forfaitaire de 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400" dirty="0">
                <a:latin typeface="Montserrat" panose="00000500000000000000" pitchFamily="2" charset="0"/>
              </a:rPr>
              <a:t>240 000 FCFA  (Zone1)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400" dirty="0">
                <a:latin typeface="Montserrat" panose="00000500000000000000" pitchFamily="2" charset="0"/>
              </a:rPr>
              <a:t>360 000 FCFA (Zone 2 et 3)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400" dirty="0">
                <a:latin typeface="Montserrat" panose="00000500000000000000" pitchFamily="2" charset="0"/>
              </a:rPr>
              <a:t>480 000 FCFA (Zone 4 et 5)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4C5C563-169D-9D8F-AE72-329A092ACE8B}"/>
              </a:ext>
            </a:extLst>
          </p:cNvPr>
          <p:cNvGrpSpPr/>
          <p:nvPr/>
        </p:nvGrpSpPr>
        <p:grpSpPr>
          <a:xfrm>
            <a:off x="1195753" y="4195492"/>
            <a:ext cx="10557874" cy="1125418"/>
            <a:chOff x="1195753" y="4279900"/>
            <a:chExt cx="7757747" cy="1125418"/>
          </a:xfrm>
        </p:grpSpPr>
        <p:cxnSp>
          <p:nvCxnSpPr>
            <p:cNvPr id="124" name="Connecteur droit 123">
              <a:extLst>
                <a:ext uri="{FF2B5EF4-FFF2-40B4-BE49-F238E27FC236}">
                  <a16:creationId xmlns:a16="http://schemas.microsoft.com/office/drawing/2014/main" id="{A7061617-160D-4643-15AB-B747B4E71872}"/>
                </a:ext>
              </a:extLst>
            </p:cNvPr>
            <p:cNvCxnSpPr>
              <a:cxnSpLocks/>
            </p:cNvCxnSpPr>
            <p:nvPr/>
          </p:nvCxnSpPr>
          <p:spPr>
            <a:xfrm>
              <a:off x="1195753" y="4279900"/>
              <a:ext cx="77577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F029837F-D37D-C1E8-F6CF-EB37C847E90D}"/>
                </a:ext>
              </a:extLst>
            </p:cNvPr>
            <p:cNvCxnSpPr>
              <a:cxnSpLocks/>
            </p:cNvCxnSpPr>
            <p:nvPr/>
          </p:nvCxnSpPr>
          <p:spPr>
            <a:xfrm>
              <a:off x="1195753" y="5405318"/>
              <a:ext cx="77577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EF14D37-DFD4-21E1-058A-01CABB769333}"/>
              </a:ext>
            </a:extLst>
          </p:cNvPr>
          <p:cNvCxnSpPr>
            <a:cxnSpLocks/>
          </p:cNvCxnSpPr>
          <p:nvPr/>
        </p:nvCxnSpPr>
        <p:spPr>
          <a:xfrm>
            <a:off x="4357969" y="4365992"/>
            <a:ext cx="0" cy="860585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785959FC-AF30-F684-77A9-40B7ACA1BB2B}"/>
              </a:ext>
            </a:extLst>
          </p:cNvPr>
          <p:cNvSpPr txBox="1"/>
          <p:nvPr/>
        </p:nvSpPr>
        <p:spPr>
          <a:xfrm>
            <a:off x="1497521" y="4378355"/>
            <a:ext cx="28212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Exonération portant sur la taxe foncière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23F9C40-140C-B8E0-184E-5E035A23A314}"/>
              </a:ext>
            </a:extLst>
          </p:cNvPr>
          <p:cNvSpPr txBox="1"/>
          <p:nvPr/>
        </p:nvSpPr>
        <p:spPr>
          <a:xfrm>
            <a:off x="4412483" y="4357868"/>
            <a:ext cx="46794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400" b="1" dirty="0">
                <a:latin typeface="Montserrat" panose="00000500000000000000" pitchFamily="2" charset="0"/>
              </a:rPr>
              <a:t>Les entreprises agréées implantées dans les zones 2 à 5 </a:t>
            </a:r>
            <a:r>
              <a:rPr lang="fr-FR" sz="1400" dirty="0">
                <a:latin typeface="Montserrat" panose="00000500000000000000" pitchFamily="2" charset="0"/>
              </a:rPr>
              <a:t>sont exonérées de taxe foncière sur les propriétés bâties et sur les propriétés non bâties.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0CFF0B0-B0DF-C269-BDB5-1A50C6BBAF91}"/>
              </a:ext>
            </a:extLst>
          </p:cNvPr>
          <p:cNvSpPr txBox="1"/>
          <p:nvPr/>
        </p:nvSpPr>
        <p:spPr>
          <a:xfrm>
            <a:off x="9131076" y="4299424"/>
            <a:ext cx="25785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/>
            </a:lvl1pPr>
          </a:lstStyle>
          <a:p>
            <a:r>
              <a:rPr lang="fr-FR" sz="1400" dirty="0">
                <a:latin typeface="Montserrat" panose="00000500000000000000" pitchFamily="2" charset="0"/>
              </a:rPr>
              <a:t>Pour une </a:t>
            </a:r>
            <a:r>
              <a:rPr lang="fr-FR" sz="1400" b="1" dirty="0">
                <a:solidFill>
                  <a:srgbClr val="006600"/>
                </a:solidFill>
                <a:latin typeface="Montserrat" panose="00000500000000000000" pitchFamily="2" charset="0"/>
              </a:rPr>
              <a:t>durée égale à (5) cinq périodes de douze mois à compter de la date d'obtention de l'agrément.</a:t>
            </a:r>
          </a:p>
        </p:txBody>
      </p:sp>
    </p:spTree>
    <p:extLst>
      <p:ext uri="{BB962C8B-B14F-4D97-AF65-F5344CB8AC3E}">
        <p14:creationId xmlns:p14="http://schemas.microsoft.com/office/powerpoint/2010/main" val="26874019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 (3)</Template>
  <TotalTime>20025</TotalTime>
  <Words>447</Words>
  <Application>Microsoft Office PowerPoint</Application>
  <PresentationFormat>Grand écran</PresentationFormat>
  <Paragraphs>44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Montserrat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Nadège BADJABAISSI</dc:creator>
  <cp:lastModifiedBy>Essodongda BALOUKI</cp:lastModifiedBy>
  <cp:revision>339</cp:revision>
  <dcterms:created xsi:type="dcterms:W3CDTF">2023-10-23T10:51:00Z</dcterms:created>
  <dcterms:modified xsi:type="dcterms:W3CDTF">2026-06-10T08:28:40Z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2902CE2F683646E5B2A54218745AAF4B_12</vt:lpwstr>
  </property>
  <property fmtid="{D5CDD505-2E9C-101B-9397-08002B2CF9AE}" pid="3" name="KSOProductBuildVer">
    <vt:lpwstr>1033-12.2.0.13431</vt:lpwstr>
  </property>
</Properties>
</file>